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0" roundtripDataSignature="AMtx7mg+5fRwgAoXhQ/DcLa5H4R0oFIGF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customschemas.google.com/relationships/presentationmetadata" Target="metadata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5" name="Google Shape;95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2" name="Google Shape;102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9" name="Google Shape;109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6" name="Google Shape;116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 e Título Vertical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77029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 txBox="1"/>
          <p:nvPr>
            <p:ph type="ctrTitle"/>
          </p:nvPr>
        </p:nvSpPr>
        <p:spPr>
          <a:xfrm>
            <a:off x="1248875" y="868350"/>
            <a:ext cx="90672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lang="pt-BR" sz="3000">
                <a:latin typeface="Arial"/>
                <a:ea typeface="Arial"/>
                <a:cs typeface="Arial"/>
                <a:sym typeface="Arial"/>
              </a:rPr>
              <a:t>Coordenadoria de Finanças - CFin</a:t>
            </a:r>
            <a:endParaRPr b="1" sz="3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1" sz="1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1" sz="1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1"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1107665" y="2423811"/>
            <a:ext cx="11007306" cy="240062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pt-BR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Equipe</a:t>
            </a:r>
            <a:r>
              <a:rPr b="0" i="0" lang="pt-BR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1214757" y="2825483"/>
            <a:ext cx="1681984" cy="1600438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Juliana Suficiel Staffa</a:t>
            </a:r>
            <a:endParaRPr b="1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pt-BR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Coordenadora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Campus: São Carlos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2991411" y="2823907"/>
            <a:ext cx="1755043" cy="1600438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Dhamaris Keila de Oliveira Paiva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pt-BR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Vice-Coordenadora</a:t>
            </a:r>
            <a:endParaRPr b="0" i="1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Campus: São Carlos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4810054" y="2823906"/>
            <a:ext cx="1628912" cy="1600438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Adilson Kohler</a:t>
            </a:r>
            <a:endParaRPr b="1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pt-BR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Técnico em Contabilidade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Campus: Sorocaba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6485626" y="2823906"/>
            <a:ext cx="1768416" cy="1600438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Camila Vasconcelos Pio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1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pt-BR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Assistente em Administração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Campus: </a:t>
            </a:r>
            <a:r>
              <a:rPr b="0" i="0" lang="pt-BR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Lagoa do Sino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8293315" y="2823906"/>
            <a:ext cx="1565702" cy="1600438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Goro Tada</a:t>
            </a:r>
            <a:endParaRPr b="1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pt-BR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Assistente em Administração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Campus: Sorocaba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9905677" y="2823906"/>
            <a:ext cx="1422170" cy="1600438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Luiz Gustavo Pierangeli</a:t>
            </a:r>
            <a:endParaRPr b="1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pt-BR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Assistente em Administração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Campus: Araras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2"/>
          <p:cNvSpPr txBox="1"/>
          <p:nvPr>
            <p:ph type="ctrTitle"/>
          </p:nvPr>
        </p:nvSpPr>
        <p:spPr>
          <a:xfrm>
            <a:off x="346000" y="1173075"/>
            <a:ext cx="10047000" cy="326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b="1" sz="30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b="1" sz="30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b="1" sz="30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b="1" sz="30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b="1" sz="30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b="1" lang="pt-BR" sz="3000">
                <a:latin typeface="Calibri"/>
                <a:ea typeface="Calibri"/>
                <a:cs typeface="Calibri"/>
                <a:sym typeface="Calibri"/>
              </a:rPr>
              <a:t>Diagnóstico situacional da Unidade  (desafios e possíveis soluções)</a:t>
            </a:r>
            <a:endParaRPr b="1" sz="3000"/>
          </a:p>
        </p:txBody>
      </p:sp>
      <p:sp>
        <p:nvSpPr>
          <p:cNvPr id="99" name="Google Shape;99;p2"/>
          <p:cNvSpPr txBox="1"/>
          <p:nvPr/>
        </p:nvSpPr>
        <p:spPr>
          <a:xfrm>
            <a:off x="440656" y="1812141"/>
            <a:ext cx="10815300" cy="954104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1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Noto Sans Symbols"/>
              <a:buChar char="▪"/>
            </a:pPr>
            <a:r>
              <a:rPr b="0" i="0" lang="pt-BR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Gestão de contas a pagar devido a falta de recursos financeiros;</a:t>
            </a:r>
            <a:endParaRPr/>
          </a:p>
          <a:p>
            <a:pPr indent="-342900" lvl="1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Noto Sans Symbols"/>
              <a:buChar char="▪"/>
            </a:pPr>
            <a:r>
              <a:rPr b="0" i="0" lang="pt-BR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Acúmulo de processos para anexar as Ordens Bancárias e os Comprovantes de Retenção de Tributos;</a:t>
            </a:r>
            <a:endParaRPr/>
          </a:p>
          <a:p>
            <a:pPr indent="-342900" lvl="1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Noto Sans Symbols"/>
              <a:buChar char="▪"/>
            </a:pPr>
            <a:r>
              <a:rPr b="0" i="0" lang="pt-BR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Ausência de padronização e manuais de procedimentos das atividades realizadas no financeiro, demandando a leitura de normas, legislações e dos manuais disponibilizados pelo SIAFI, MEC e outros órgãos;</a:t>
            </a:r>
            <a:endParaRPr/>
          </a:p>
          <a:p>
            <a:pPr indent="-342900" lvl="1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Noto Sans Symbols"/>
              <a:buChar char="▪"/>
            </a:pPr>
            <a:r>
              <a:rPr b="0" i="0" lang="pt-BR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Qualificação da equipe para utilização do SIAFI com eficiência e aplicação de normas e regras que norteiam as finanças públicas;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Noto Sans Symbols"/>
              <a:buChar char="▪"/>
            </a:pPr>
            <a:r>
              <a:rPr b="0" i="0" lang="pt-BR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Digitalização dos processos físicos. Esta atividade está parada devido à pandemia;</a:t>
            </a:r>
            <a:endParaRPr/>
          </a:p>
          <a:p>
            <a:pPr indent="-342900" lvl="1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Noto Sans Symbols"/>
              <a:buChar char="▪"/>
            </a:pPr>
            <a:r>
              <a:rPr b="0" i="0" lang="pt-BR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Saldo de restos a pagar apontados pela CCont que precisam ser analisados e justificados. </a:t>
            </a:r>
            <a:endParaRPr/>
          </a:p>
          <a:p>
            <a:pPr indent="-254000" lvl="1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Noto Sans Symbols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4000" lvl="1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4000" lvl="1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4000" lvl="1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3"/>
          <p:cNvSpPr txBox="1"/>
          <p:nvPr>
            <p:ph type="ctrTitle"/>
          </p:nvPr>
        </p:nvSpPr>
        <p:spPr>
          <a:xfrm>
            <a:off x="211525" y="868350"/>
            <a:ext cx="8489100" cy="1015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lang="pt-BR" sz="3000"/>
              <a:t>  </a:t>
            </a:r>
            <a:r>
              <a:rPr b="1" lang="pt-BR" sz="3000">
                <a:latin typeface="Calibri"/>
                <a:ea typeface="Calibri"/>
                <a:cs typeface="Calibri"/>
                <a:sym typeface="Calibri"/>
              </a:rPr>
              <a:t>Principais ações realizadas nos últimos 6 meses</a:t>
            </a:r>
            <a:endParaRPr b="1" sz="3000"/>
          </a:p>
        </p:txBody>
      </p:sp>
      <p:sp>
        <p:nvSpPr>
          <p:cNvPr id="106" name="Google Shape;106;p3"/>
          <p:cNvSpPr txBox="1"/>
          <p:nvPr/>
        </p:nvSpPr>
        <p:spPr>
          <a:xfrm>
            <a:off x="580072" y="1883850"/>
            <a:ext cx="10442700" cy="640172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Noto Sans Symbols"/>
              <a:buChar char="▪"/>
            </a:pPr>
            <a:r>
              <a:rPr b="0" i="0" lang="pt-BR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Levantamento dos processos que estavam em andamento no SEI para que fosse dada continuidade necessária;</a:t>
            </a:r>
            <a:endParaRPr/>
          </a:p>
          <a:p>
            <a:pPr indent="-25400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Noto Sans Symbols"/>
              <a:buChar char="▪"/>
            </a:pPr>
            <a:r>
              <a:rPr b="0" i="0" lang="pt-BR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Distribuição e orientação das atividades para a nova equipe;</a:t>
            </a:r>
            <a:endParaRPr/>
          </a:p>
          <a:p>
            <a:pPr indent="-25400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Noto Sans Symbols"/>
              <a:buChar char="▪"/>
            </a:pPr>
            <a:r>
              <a:rPr b="0" i="0" lang="pt-BR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 torno de 1.200 processos de 2020 de que estavam aguardando a inclusão das Ordens Bancárias foram finalizados;</a:t>
            </a:r>
            <a:endParaRPr/>
          </a:p>
          <a:p>
            <a:pPr indent="-25400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Noto Sans Symbols"/>
              <a:buChar char="▪"/>
            </a:pPr>
            <a:r>
              <a:rPr b="0" i="0" lang="pt-BR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Apoio no desenvolvimento do fluxo dos processos de pagamento de Contribuinte Individual e Bolsas de Estudo junto ao DeA-SC.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Google Shape;111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4"/>
          <p:cNvSpPr txBox="1"/>
          <p:nvPr>
            <p:ph type="ctrTitle"/>
          </p:nvPr>
        </p:nvSpPr>
        <p:spPr>
          <a:xfrm>
            <a:off x="480475" y="868350"/>
            <a:ext cx="8220300" cy="881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lang="pt-BR" sz="3000">
                <a:latin typeface="Calibri"/>
                <a:ea typeface="Calibri"/>
                <a:cs typeface="Calibri"/>
                <a:sym typeface="Calibri"/>
              </a:rPr>
              <a:t>Planejamento para os próximos 6 meses</a:t>
            </a:r>
            <a:endParaRPr b="1" sz="3000"/>
          </a:p>
        </p:txBody>
      </p:sp>
      <p:sp>
        <p:nvSpPr>
          <p:cNvPr id="113" name="Google Shape;113;p4"/>
          <p:cNvSpPr txBox="1"/>
          <p:nvPr/>
        </p:nvSpPr>
        <p:spPr>
          <a:xfrm>
            <a:off x="606125" y="1945575"/>
            <a:ext cx="10700100" cy="48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Noto Sans Symbols"/>
              <a:buChar char="▪"/>
            </a:pPr>
            <a:r>
              <a:rPr b="0" i="0" lang="pt-BR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Criação de manuais de procedimentos para padronizar as atividades realizadas no financeiro;</a:t>
            </a:r>
            <a:endParaRPr/>
          </a:p>
          <a:p>
            <a:pPr indent="-3873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Noto Sans Symbols"/>
              <a:buNone/>
            </a:pPr>
            <a:r>
              <a:t/>
            </a:r>
            <a:endParaRPr b="0" i="0" sz="3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Noto Sans Symbols"/>
              <a:buChar char="▪"/>
            </a:pPr>
            <a:r>
              <a:rPr b="0" i="0" lang="pt-BR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Reuniões junto à Coordenadoria de Contabilidade para solucionar as pendências de restos pagar;</a:t>
            </a:r>
            <a:endParaRPr/>
          </a:p>
          <a:p>
            <a:pPr indent="-3873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Noto Sans Symbols"/>
              <a:buNone/>
            </a:pPr>
            <a:r>
              <a:t/>
            </a:r>
            <a:endParaRPr b="0" i="0" sz="3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Noto Sans Symbols"/>
              <a:buChar char="▪"/>
            </a:pPr>
            <a:r>
              <a:rPr b="0" i="0" lang="pt-BR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Aprimorar as rotinas de análise documental, liquidação e pagamento.</a:t>
            </a:r>
            <a:endParaRPr/>
          </a:p>
          <a:p>
            <a:pPr indent="-3873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873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5"/>
          <p:cNvSpPr txBox="1"/>
          <p:nvPr>
            <p:ph type="ctrTitle"/>
          </p:nvPr>
        </p:nvSpPr>
        <p:spPr>
          <a:xfrm>
            <a:off x="3269673" y="868362"/>
            <a:ext cx="5430982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lang="pt-BR" sz="1800">
                <a:latin typeface="Calibri"/>
                <a:ea typeface="Calibri"/>
                <a:cs typeface="Calibri"/>
                <a:sym typeface="Calibri"/>
              </a:rPr>
              <a:t>Proposta de  readequação </a:t>
            </a:r>
            <a:r>
              <a:rPr b="1" lang="pt-BR" sz="1800"/>
              <a:t>Departamento/</a:t>
            </a:r>
            <a:r>
              <a:rPr b="1" lang="pt-BR" sz="180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pt-BR" sz="1800"/>
              <a:t>C</a:t>
            </a:r>
            <a:r>
              <a:rPr b="1" lang="pt-BR" sz="1800">
                <a:latin typeface="Calibri"/>
                <a:ea typeface="Calibri"/>
                <a:cs typeface="Calibri"/>
                <a:sym typeface="Calibri"/>
              </a:rPr>
              <a:t>oordenadoria e equipe</a:t>
            </a:r>
            <a:endParaRPr b="1"/>
          </a:p>
        </p:txBody>
      </p:sp>
      <p:sp>
        <p:nvSpPr>
          <p:cNvPr id="120" name="Google Shape;120;p5"/>
          <p:cNvSpPr/>
          <p:nvPr/>
        </p:nvSpPr>
        <p:spPr>
          <a:xfrm>
            <a:off x="2475781" y="3592478"/>
            <a:ext cx="9152625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Noto Sans Symbols"/>
              <a:buChar char="▪"/>
            </a:pPr>
            <a:r>
              <a:rPr b="0" i="0" lang="pt-BR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Necessidade de 01 servidor para ajudar na análise documental; </a:t>
            </a:r>
            <a:endParaRPr/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Noto Sans Symbols"/>
              <a:buChar char="▪"/>
            </a:pPr>
            <a:r>
              <a:rPr b="0" i="0" lang="pt-BR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Necessidade de 02 estagiários no retorno das atividades presenciais.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2021-06-16T16:27:33Z</dcterms:created>
  <dc:creator>Luciana Carvalho</dc:creator>
</cp:coreProperties>
</file>