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yl4O+XfpA/ZWPMGDyNbgbHS4r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7" name="Google Shape;6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7" name="Google Shape;9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2" name="Google Shape;42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3" name="Google Shape;4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0" name="Google Shape;5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hyperlink" Target="https://drive.google.com/drive/folders/1v71XMfDrL3WiDf70FVFTwOSXZrvOEELu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144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5"/>
          <p:cNvSpPr txBox="1"/>
          <p:nvPr>
            <p:ph type="ctrTitle"/>
          </p:nvPr>
        </p:nvSpPr>
        <p:spPr>
          <a:xfrm>
            <a:off x="3362221" y="1152144"/>
            <a:ext cx="5430982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4400">
                <a:latin typeface="Arial"/>
                <a:ea typeface="Arial"/>
                <a:cs typeface="Arial"/>
                <a:sym typeface="Arial"/>
              </a:rPr>
              <a:t>ProAd</a:t>
            </a:r>
            <a:endParaRPr b="1" sz="17900"/>
          </a:p>
        </p:txBody>
      </p:sp>
      <p:sp>
        <p:nvSpPr>
          <p:cNvPr id="71" name="Google Shape;71;p5"/>
          <p:cNvSpPr txBox="1"/>
          <p:nvPr/>
        </p:nvSpPr>
        <p:spPr>
          <a:xfrm>
            <a:off x="1088136" y="2295144"/>
            <a:ext cx="10140696" cy="2985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 de Pró-Reitores: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Edna Hercules Augusto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Izaura do Carmo Alcoforado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Luiz Manoel de Moraes Camargo Almeida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Assessoria: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Wania Maria Recchia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"/>
          <p:cNvSpPr txBox="1"/>
          <p:nvPr>
            <p:ph type="ctrTitle"/>
          </p:nvPr>
        </p:nvSpPr>
        <p:spPr>
          <a:xfrm>
            <a:off x="3362221" y="1152144"/>
            <a:ext cx="5430982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2300">
                <a:latin typeface="Arial"/>
                <a:ea typeface="Arial"/>
                <a:cs typeface="Arial"/>
                <a:sym typeface="Arial"/>
              </a:rPr>
              <a:t>Processos SEI - ProAd</a:t>
            </a:r>
            <a:endParaRPr b="1" sz="6500"/>
          </a:p>
        </p:txBody>
      </p:sp>
      <p:pic>
        <p:nvPicPr>
          <p:cNvPr id="78" name="Google Shape;7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90624" y="2152268"/>
            <a:ext cx="9937622" cy="2973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8"/>
          <p:cNvSpPr txBox="1"/>
          <p:nvPr>
            <p:ph type="ctrTitle"/>
          </p:nvPr>
        </p:nvSpPr>
        <p:spPr>
          <a:xfrm>
            <a:off x="3380509" y="1161288"/>
            <a:ext cx="5430900" cy="70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pt-BR" sz="2200">
                <a:latin typeface="Arial"/>
                <a:ea typeface="Arial"/>
                <a:cs typeface="Arial"/>
                <a:sym typeface="Arial"/>
              </a:rPr>
              <a:t>Processos SEI - ProAd</a:t>
            </a:r>
            <a:endParaRPr b="1" sz="6400"/>
          </a:p>
        </p:txBody>
      </p:sp>
      <p:sp>
        <p:nvSpPr>
          <p:cNvPr id="85" name="Google Shape;85;p18"/>
          <p:cNvSpPr txBox="1"/>
          <p:nvPr/>
        </p:nvSpPr>
        <p:spPr>
          <a:xfrm>
            <a:off x="6692015" y="2164260"/>
            <a:ext cx="4994100" cy="307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62500" lnSpcReduction="20000"/>
          </a:bodyPr>
          <a:lstStyle/>
          <a:p>
            <a:pPr indent="-547007" lvl="0" marL="5715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Char char="•"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41% a mais de processos gerados com apenas 3% a menos de processos tramitados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47007" lvl="0" marL="5715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Char char="•"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4% a mais de processos concluídos e 77% a menos de processos pendentes na unidade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47007" lvl="0" marL="5715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Char char="•"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35% a mais de documentos gerados na unidade e o dobro de documentos anexados em processo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47007" lvl="0" marL="5715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Char char="•"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Tempo médio de tramitação dos processos reduzido de 34 para 20 dias</a:t>
            </a:r>
            <a:endParaRPr b="1" i="0" sz="6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3983" y="2084832"/>
            <a:ext cx="5700385" cy="3231234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/>
          <p:nvPr/>
        </p:nvSpPr>
        <p:spPr>
          <a:xfrm>
            <a:off x="624840" y="5347228"/>
            <a:ext cx="1106119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Estatísticas do SEI / ProAd - relatórios disponíveis no Google Drive: </a:t>
            </a:r>
            <a:r>
              <a:rPr b="0" i="0" lang="pt-BR" sz="14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https://drive.google.com/drive/folders/1v71XMfDrL3WiDf70FVFTwOSXZrvOEELu?usp=sharing</a:t>
            </a:r>
            <a:r>
              <a:rPr b="0" i="0" lang="pt-BR" sz="14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3"/>
          <p:cNvSpPr txBox="1"/>
          <p:nvPr>
            <p:ph type="ctrTitle"/>
          </p:nvPr>
        </p:nvSpPr>
        <p:spPr>
          <a:xfrm>
            <a:off x="3380509" y="1161288"/>
            <a:ext cx="5430982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BR" sz="3600"/>
              <a:t>Pontos de destaque</a:t>
            </a:r>
            <a:endParaRPr b="1" sz="3600"/>
          </a:p>
        </p:txBody>
      </p:sp>
      <p:sp>
        <p:nvSpPr>
          <p:cNvPr id="94" name="Google Shape;94;p3"/>
          <p:cNvSpPr txBox="1"/>
          <p:nvPr/>
        </p:nvSpPr>
        <p:spPr>
          <a:xfrm>
            <a:off x="539496" y="1554480"/>
            <a:ext cx="11073384" cy="4325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25000" lnSpcReduction="20000"/>
          </a:bodyPr>
          <a:lstStyle/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1-Limpeza de Sorocaba e Prorrogação da limpeza de São Carlos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Redução de postos em todos os contratos; 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Novo modelo de contratação em andamento 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 formação de Grupo de trabalho Multicampi;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2- Vigilância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reunião com empresa e resolução de um problema que se arrastava desde 2020 sobre  pedido de repactuação ( problema resolvido), negociações para prorrogação do contrato;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Governança de contratos terceirizados durante a COVID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4- Governança da crise (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muitos diálogo com empresas, modelo de priorização de pagamentos, diálogos com os centros e apresentações no COAD)	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5- Áreas verdes - 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Formação de GT multicampi e edital para nova contratação em fase de elaboração;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6- Apoio patrimônio e almoxarifado- </a:t>
            </a:r>
            <a:r>
              <a:rPr b="0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edital em análise na PF;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7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7- Biotérios;</a:t>
            </a:r>
            <a:endParaRPr/>
          </a:p>
          <a:p>
            <a:pPr indent="-444954" lvl="0" marL="5715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4"/>
          <p:cNvSpPr txBox="1"/>
          <p:nvPr>
            <p:ph type="ctrTitle"/>
          </p:nvPr>
        </p:nvSpPr>
        <p:spPr>
          <a:xfrm>
            <a:off x="3380509" y="1161288"/>
            <a:ext cx="5430982" cy="7040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pt-BR" sz="3600"/>
              <a:t>Pontos de destaque</a:t>
            </a:r>
            <a:endParaRPr b="1" sz="3600"/>
          </a:p>
        </p:txBody>
      </p:sp>
      <p:sp>
        <p:nvSpPr>
          <p:cNvPr id="101" name="Google Shape;101;p4"/>
          <p:cNvSpPr txBox="1"/>
          <p:nvPr/>
        </p:nvSpPr>
        <p:spPr>
          <a:xfrm>
            <a:off x="548640" y="1783080"/>
            <a:ext cx="11073384" cy="4032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25000" lnSpcReduction="20000"/>
          </a:bodyPr>
          <a:lstStyle/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8- Negociação de obras em andamento,</a:t>
            </a:r>
            <a:r>
              <a:rPr b="0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1 Obra da Anatomia em processo de negociação com a empresa e perspectiva de retomada em agosto/setembro, 1 obra da medicina perdida porque a empresa não foi localizada; Negociação em relação a obras que seriam executadas pela Megatec (muito diálogo); Gestão da finalização do contrato com a Megatec;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9 - </a:t>
            </a:r>
            <a:r>
              <a:rPr b="0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Negociação em relação a obras que seriam executadas pela Megatec (muito diálogo), </a:t>
            </a: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Gestão da finalização do contrato com a Megatec;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10 - Criação da Coordenadoria de Planejamento e Administração e da Coordenadoria de Segurança alimentar;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11- Mapeamento de processos: SCDP e TED;</a:t>
            </a:r>
            <a:endParaRPr/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12- Leilão de animais da Lagoa do Sino </a:t>
            </a:r>
            <a:r>
              <a:rPr b="0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(em andamento - previsão final de agosto);</a:t>
            </a:r>
            <a:endParaRPr b="1" i="0" sz="8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8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13- Muito diálogo (foram 379 reuniões).</a:t>
            </a:r>
            <a:endParaRPr/>
          </a:p>
          <a:p>
            <a:pPr indent="-444954" lvl="0" marL="5715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7142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9"/>
          <p:cNvSpPr txBox="1"/>
          <p:nvPr/>
        </p:nvSpPr>
        <p:spPr>
          <a:xfrm>
            <a:off x="585216" y="1563624"/>
            <a:ext cx="11073384" cy="4032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47500" lnSpcReduction="20000"/>
          </a:bodyPr>
          <a:lstStyle/>
          <a:p>
            <a:pPr indent="0" lvl="0" marL="24493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9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FAÇA O TEU MELHOR, </a:t>
            </a:r>
            <a:r>
              <a:rPr b="1" i="0" lang="pt-BR" sz="9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CONDIÇÃO QUE VOCÊ TEM, ENQUANTO VOCÊ NÃO TEM CONDIÇÕES MELHORES, </a:t>
            </a:r>
            <a:r>
              <a:rPr b="1" i="0" lang="pt-BR" sz="9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PARA FAZER MELHOR AINDA </a:t>
            </a:r>
            <a:endParaRPr/>
          </a:p>
          <a:p>
            <a:pPr indent="0" lvl="0" marL="24493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pt-BR" sz="9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(Mário Sérgio Cortella)</a:t>
            </a:r>
            <a:endParaRPr b="1" i="1" sz="6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